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Source Sans 3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7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" name="Google Shape;7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3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5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6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7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8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9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10" descr="preencoded.png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350198" y="2322552"/>
            <a:ext cx="7416300" cy="21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 Itinerary Planner with AI: Your Personal Trip Designer</a:t>
            </a:r>
            <a:endParaRPr sz="4400" b="0" i="0" u="none" strike="noStrike" cap="none"/>
          </a:p>
        </p:txBody>
      </p:sp>
      <p:sp>
        <p:nvSpPr>
          <p:cNvPr id="54" name="Google Shape;54;p12"/>
          <p:cNvSpPr/>
          <p:nvPr/>
        </p:nvSpPr>
        <p:spPr>
          <a:xfrm>
            <a:off x="6350198" y="4796552"/>
            <a:ext cx="74163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Welcome to a new era of travel planning. Discover how our AI-powered solution transforms the complex process of organizing trips into a seamless, enjoyable experience.</a:t>
            </a:r>
            <a:endParaRPr sz="190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B9BB0F34-F5CA-4653-1366-730182BE6CEB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863798" y="1545193"/>
            <a:ext cx="93627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Challenges of Trip Planning</a:t>
            </a:r>
            <a:endParaRPr sz="4400" b="0" i="0" u="none" strike="noStrike" cap="none"/>
          </a:p>
        </p:txBody>
      </p:sp>
      <p:sp>
        <p:nvSpPr>
          <p:cNvPr id="63" name="Google Shape;63;p13"/>
          <p:cNvSpPr/>
          <p:nvPr/>
        </p:nvSpPr>
        <p:spPr>
          <a:xfrm>
            <a:off x="863798" y="2740104"/>
            <a:ext cx="555300" cy="55530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64" name="Google Shape;64;p13"/>
          <p:cNvSpPr/>
          <p:nvPr/>
        </p:nvSpPr>
        <p:spPr>
          <a:xfrm>
            <a:off x="1665923" y="2786301"/>
            <a:ext cx="4820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Overwhelming Information</a:t>
            </a:r>
            <a:endParaRPr sz="2650" b="0" i="0" u="none" strike="noStrike" cap="none"/>
          </a:p>
        </p:txBody>
      </p:sp>
      <p:sp>
        <p:nvSpPr>
          <p:cNvPr id="65" name="Google Shape;65;p13"/>
          <p:cNvSpPr/>
          <p:nvPr/>
        </p:nvSpPr>
        <p:spPr>
          <a:xfrm>
            <a:off x="1665923" y="3354943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Travelers face a deluge of websites, blogs, and reviews, making it hard to find reliable and relevant information for their specific needs.</a:t>
            </a:r>
            <a:endParaRPr sz="1900" b="0" i="0" u="none" strike="noStrike" cap="none"/>
          </a:p>
        </p:txBody>
      </p:sp>
      <p:sp>
        <p:nvSpPr>
          <p:cNvPr id="66" name="Google Shape;66;p13"/>
          <p:cNvSpPr/>
          <p:nvPr/>
        </p:nvSpPr>
        <p:spPr>
          <a:xfrm>
            <a:off x="7469386" y="2740104"/>
            <a:ext cx="555300" cy="55530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67" name="Google Shape;67;p13"/>
          <p:cNvSpPr/>
          <p:nvPr/>
        </p:nvSpPr>
        <p:spPr>
          <a:xfrm>
            <a:off x="8271510" y="2786301"/>
            <a:ext cx="47544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Research</a:t>
            </a:r>
            <a:endParaRPr sz="2650" b="0" i="0" u="none" strike="noStrike" cap="none"/>
          </a:p>
        </p:txBody>
      </p:sp>
      <p:sp>
        <p:nvSpPr>
          <p:cNvPr id="68" name="Google Shape;68;p13"/>
          <p:cNvSpPr/>
          <p:nvPr/>
        </p:nvSpPr>
        <p:spPr>
          <a:xfrm>
            <a:off x="8271510" y="3354943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Crafting a detailed itinerary, from flights and accommodation to daily activities and dining, often takes hours, even days, of dedicated research.</a:t>
            </a:r>
            <a:endParaRPr sz="1900" b="0" i="0" u="none" strike="noStrike" cap="none"/>
          </a:p>
        </p:txBody>
      </p:sp>
      <p:sp>
        <p:nvSpPr>
          <p:cNvPr id="69" name="Google Shape;69;p13"/>
          <p:cNvSpPr/>
          <p:nvPr/>
        </p:nvSpPr>
        <p:spPr>
          <a:xfrm>
            <a:off x="863798" y="4959072"/>
            <a:ext cx="555300" cy="55530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0" name="Google Shape;70;p13"/>
          <p:cNvSpPr/>
          <p:nvPr/>
        </p:nvSpPr>
        <p:spPr>
          <a:xfrm>
            <a:off x="1665923" y="5005268"/>
            <a:ext cx="41049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Lack of Personalization</a:t>
            </a:r>
            <a:endParaRPr sz="2650" b="0" i="0" u="none" strike="noStrike" cap="none"/>
          </a:p>
        </p:txBody>
      </p:sp>
      <p:sp>
        <p:nvSpPr>
          <p:cNvPr id="71" name="Google Shape;71;p13"/>
          <p:cNvSpPr/>
          <p:nvPr/>
        </p:nvSpPr>
        <p:spPr>
          <a:xfrm>
            <a:off x="1665923" y="5573911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Generic itineraries rarely match individual preferences, budget constraints, or travel styles, leading to less fulfilling trips.</a:t>
            </a:r>
            <a:endParaRPr sz="1900" b="0" i="0" u="none" strike="noStrike" cap="none"/>
          </a:p>
        </p:txBody>
      </p:sp>
      <p:sp>
        <p:nvSpPr>
          <p:cNvPr id="72" name="Google Shape;72;p13"/>
          <p:cNvSpPr/>
          <p:nvPr/>
        </p:nvSpPr>
        <p:spPr>
          <a:xfrm>
            <a:off x="7469386" y="4959072"/>
            <a:ext cx="555300" cy="555300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73" name="Google Shape;73;p13"/>
          <p:cNvSpPr/>
          <p:nvPr/>
        </p:nvSpPr>
        <p:spPr>
          <a:xfrm>
            <a:off x="8271510" y="5005268"/>
            <a:ext cx="4382100" cy="4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lang="en-US" sz="26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Coordination Complexity</a:t>
            </a:r>
            <a:endParaRPr sz="2650" b="0" i="0" u="none" strike="noStrike" cap="none"/>
          </a:p>
        </p:txBody>
      </p:sp>
      <p:sp>
        <p:nvSpPr>
          <p:cNvPr id="74" name="Google Shape;74;p13"/>
          <p:cNvSpPr/>
          <p:nvPr/>
        </p:nvSpPr>
        <p:spPr>
          <a:xfrm>
            <a:off x="8271510" y="5573911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Planning for groups or navigating multi-city trips adds layers of complexity, making coordination a significant headache.</a:t>
            </a:r>
            <a:endParaRPr sz="190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DBF4E5E9-AE68-40CB-4F15-EEDE68A5F637}"/>
              </a:ext>
            </a:extLst>
          </p:cNvPr>
          <p:cNvSpPr/>
          <p:nvPr/>
        </p:nvSpPr>
        <p:spPr>
          <a:xfrm>
            <a:off x="12339519" y="7704360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662345" y="520422"/>
            <a:ext cx="118644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lang="en-US" sz="33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Overview: How Our AI Travel Planner Works</a:t>
            </a:r>
            <a:endParaRPr sz="3350" b="0" i="0" u="none" strike="noStrike" cap="none"/>
          </a:p>
        </p:txBody>
      </p:sp>
      <p:pic>
        <p:nvPicPr>
          <p:cNvPr id="82" name="Google Shape;82;p1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345" y="1554837"/>
            <a:ext cx="6421995" cy="64219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7553682" y="1512213"/>
            <a:ext cx="64221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AI-powered travel planner simplifies trip organization by taking your inputs—city, budget, and number of days—and instantly generating a comprehensive, day-by-day itinerary.</a:t>
            </a:r>
            <a:endParaRPr sz="1450" b="0" i="0" u="none" strike="noStrike" cap="none"/>
          </a:p>
        </p:txBody>
      </p:sp>
      <p:sp>
        <p:nvSpPr>
          <p:cNvPr id="84" name="Google Shape;84;p14"/>
          <p:cNvSpPr/>
          <p:nvPr/>
        </p:nvSpPr>
        <p:spPr>
          <a:xfrm>
            <a:off x="7553682" y="2534364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Summaries for each day's activities</a:t>
            </a:r>
            <a:endParaRPr sz="1450" b="0" i="0" u="none" strike="noStrike" cap="none"/>
          </a:p>
        </p:txBody>
      </p:sp>
      <p:sp>
        <p:nvSpPr>
          <p:cNvPr id="85" name="Google Shape;85;p14"/>
          <p:cNvSpPr/>
          <p:nvPr/>
        </p:nvSpPr>
        <p:spPr>
          <a:xfrm>
            <a:off x="7553682" y="2884527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Integrated maps for easy navigation</a:t>
            </a:r>
            <a:endParaRPr sz="1450" b="0" i="0" u="none" strike="noStrike" cap="none"/>
          </a:p>
        </p:txBody>
      </p:sp>
      <p:sp>
        <p:nvSpPr>
          <p:cNvPr id="86" name="Google Shape;86;p14"/>
          <p:cNvSpPr/>
          <p:nvPr/>
        </p:nvSpPr>
        <p:spPr>
          <a:xfrm>
            <a:off x="7553682" y="3234690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Curated dining recommendations</a:t>
            </a:r>
            <a:endParaRPr sz="1450" b="0" i="0" u="none" strike="noStrike" cap="none"/>
          </a:p>
        </p:txBody>
      </p:sp>
      <p:sp>
        <p:nvSpPr>
          <p:cNvPr id="87" name="Google Shape;87;p14"/>
          <p:cNvSpPr/>
          <p:nvPr/>
        </p:nvSpPr>
        <p:spPr>
          <a:xfrm>
            <a:off x="7553682" y="3584853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Seamless adjustments based on preferences</a:t>
            </a:r>
            <a:endParaRPr sz="1450" b="0" i="0" u="none" strike="noStrike" cap="none"/>
          </a:p>
        </p:txBody>
      </p:sp>
      <p:sp>
        <p:nvSpPr>
          <p:cNvPr id="88" name="Google Shape;88;p14"/>
          <p:cNvSpPr/>
          <p:nvPr/>
        </p:nvSpPr>
        <p:spPr>
          <a:xfrm>
            <a:off x="7553682" y="4039076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It's like having a personal travel agent, available 24/7, tailored precisely to your journey.</a:t>
            </a:r>
            <a:endParaRPr sz="145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2B582D3F-9D40-27AF-A3B4-5F9F06D37576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794742" y="624364"/>
            <a:ext cx="13041000" cy="129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lang="en-US" sz="40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Feature: Personalized Itineraries Based on User Inputs</a:t>
            </a:r>
            <a:endParaRPr sz="4050" b="0" i="0" u="none" strike="noStrike" cap="none"/>
          </a:p>
        </p:txBody>
      </p:sp>
      <p:sp>
        <p:nvSpPr>
          <p:cNvPr id="96" name="Google Shape;96;p15"/>
          <p:cNvSpPr/>
          <p:nvPr/>
        </p:nvSpPr>
        <p:spPr>
          <a:xfrm>
            <a:off x="794742" y="2368629"/>
            <a:ext cx="6406800" cy="2676300"/>
          </a:xfrm>
          <a:prstGeom prst="roundRect">
            <a:avLst>
              <a:gd name="adj" fmla="val 1273"/>
            </a:avLst>
          </a:prstGeom>
          <a:solidFill>
            <a:srgbClr val="111213"/>
          </a:solidFill>
          <a:ln w="30475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97" name="Google Shape;97;p15"/>
          <p:cNvSpPr/>
          <p:nvPr/>
        </p:nvSpPr>
        <p:spPr>
          <a:xfrm>
            <a:off x="825222" y="2399109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98" name="Google Shape;98;p15"/>
          <p:cNvSpPr/>
          <p:nvPr/>
        </p:nvSpPr>
        <p:spPr>
          <a:xfrm>
            <a:off x="1052274" y="3307318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City Selection</a:t>
            </a:r>
            <a:endParaRPr sz="2000" b="0" i="0" u="none" strike="noStrike" cap="none"/>
          </a:p>
        </p:txBody>
      </p:sp>
      <p:sp>
        <p:nvSpPr>
          <p:cNvPr id="99" name="Google Shape;99;p15"/>
          <p:cNvSpPr/>
          <p:nvPr/>
        </p:nvSpPr>
        <p:spPr>
          <a:xfrm>
            <a:off x="1052274" y="3765947"/>
            <a:ext cx="5891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Users input their desired destination, from bustling metropolises to serene coastal towns.</a:t>
            </a:r>
            <a:endParaRPr sz="1750" b="0" i="0" u="none" strike="noStrike" cap="none"/>
          </a:p>
        </p:txBody>
      </p:sp>
      <p:sp>
        <p:nvSpPr>
          <p:cNvPr id="100" name="Google Shape;100;p15"/>
          <p:cNvSpPr/>
          <p:nvPr/>
        </p:nvSpPr>
        <p:spPr>
          <a:xfrm>
            <a:off x="7428667" y="2368629"/>
            <a:ext cx="6407100" cy="2676300"/>
          </a:xfrm>
          <a:prstGeom prst="roundRect">
            <a:avLst>
              <a:gd name="adj" fmla="val 1273"/>
            </a:avLst>
          </a:prstGeom>
          <a:solidFill>
            <a:srgbClr val="111213"/>
          </a:solidFill>
          <a:ln w="30475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01" name="Google Shape;101;p15"/>
          <p:cNvSpPr/>
          <p:nvPr/>
        </p:nvSpPr>
        <p:spPr>
          <a:xfrm>
            <a:off x="7459147" y="2399109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02" name="Google Shape;102;p15"/>
          <p:cNvSpPr/>
          <p:nvPr/>
        </p:nvSpPr>
        <p:spPr>
          <a:xfrm>
            <a:off x="7686199" y="3307318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Budget Range</a:t>
            </a:r>
            <a:endParaRPr sz="2000" b="0" i="0" u="none" strike="noStrike" cap="none"/>
          </a:p>
        </p:txBody>
      </p:sp>
      <p:sp>
        <p:nvSpPr>
          <p:cNvPr id="103" name="Google Shape;103;p15"/>
          <p:cNvSpPr/>
          <p:nvPr/>
        </p:nvSpPr>
        <p:spPr>
          <a:xfrm>
            <a:off x="7686199" y="3765947"/>
            <a:ext cx="58920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Users define their spending comfort, from luxury travel to budget-friendly adventures, ensuring recommendations align with financial plans.</a:t>
            </a:r>
            <a:endParaRPr sz="1750" b="0" i="0" u="none" strike="noStrike" cap="none"/>
          </a:p>
        </p:txBody>
      </p:sp>
      <p:sp>
        <p:nvSpPr>
          <p:cNvPr id="104" name="Google Shape;104;p15"/>
          <p:cNvSpPr/>
          <p:nvPr/>
        </p:nvSpPr>
        <p:spPr>
          <a:xfrm>
            <a:off x="794742" y="5272088"/>
            <a:ext cx="6406800" cy="2335800"/>
          </a:xfrm>
          <a:prstGeom prst="roundRect">
            <a:avLst>
              <a:gd name="adj" fmla="val 1458"/>
            </a:avLst>
          </a:prstGeom>
          <a:solidFill>
            <a:srgbClr val="111213"/>
          </a:solidFill>
          <a:ln w="30475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05" name="Google Shape;105;p15"/>
          <p:cNvSpPr/>
          <p:nvPr/>
        </p:nvSpPr>
        <p:spPr>
          <a:xfrm>
            <a:off x="825222" y="5302568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06" name="Google Shape;106;p15"/>
          <p:cNvSpPr/>
          <p:nvPr/>
        </p:nvSpPr>
        <p:spPr>
          <a:xfrm>
            <a:off x="1052274" y="6210776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Number of Days</a:t>
            </a:r>
            <a:endParaRPr sz="2000" b="0" i="0" u="none" strike="noStrike" cap="none"/>
          </a:p>
        </p:txBody>
      </p:sp>
      <p:sp>
        <p:nvSpPr>
          <p:cNvPr id="107" name="Google Shape;107;p15"/>
          <p:cNvSpPr/>
          <p:nvPr/>
        </p:nvSpPr>
        <p:spPr>
          <a:xfrm>
            <a:off x="1052274" y="6669405"/>
            <a:ext cx="58917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The itinerary dynamically adjusts its depth and scope based on the duration of the trip, ensuring a balanced schedule.</a:t>
            </a:r>
            <a:endParaRPr sz="1750" b="0" i="0" u="none" strike="noStrike" cap="none"/>
          </a:p>
        </p:txBody>
      </p:sp>
      <p:sp>
        <p:nvSpPr>
          <p:cNvPr id="108" name="Google Shape;108;p15"/>
          <p:cNvSpPr/>
          <p:nvPr/>
        </p:nvSpPr>
        <p:spPr>
          <a:xfrm>
            <a:off x="7428667" y="5272088"/>
            <a:ext cx="6407100" cy="2335800"/>
          </a:xfrm>
          <a:prstGeom prst="roundRect">
            <a:avLst>
              <a:gd name="adj" fmla="val 1458"/>
            </a:avLst>
          </a:prstGeom>
          <a:solidFill>
            <a:srgbClr val="111213"/>
          </a:solidFill>
          <a:ln w="30475" cap="flat" cmpd="sng">
            <a:solidFill>
              <a:srgbClr val="494A4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09" name="Google Shape;109;p15"/>
          <p:cNvSpPr/>
          <p:nvPr/>
        </p:nvSpPr>
        <p:spPr>
          <a:xfrm>
            <a:off x="7459147" y="5302568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10" name="Google Shape;110;p15"/>
          <p:cNvSpPr/>
          <p:nvPr/>
        </p:nvSpPr>
        <p:spPr>
          <a:xfrm>
            <a:off x="7686199" y="6210776"/>
            <a:ext cx="28746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lang="en-US" sz="20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Personal Preferences</a:t>
            </a:r>
            <a:endParaRPr sz="2000" b="0" i="0" u="none" strike="noStrike" cap="none"/>
          </a:p>
        </p:txBody>
      </p:sp>
      <p:sp>
        <p:nvSpPr>
          <p:cNvPr id="111" name="Google Shape;111;p15"/>
          <p:cNvSpPr/>
          <p:nvPr/>
        </p:nvSpPr>
        <p:spPr>
          <a:xfrm>
            <a:off x="7686199" y="6669405"/>
            <a:ext cx="5892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Optional fields allow users to specify interests (e.g., history, food, adventure) for hyper-personalized suggestions.</a:t>
            </a:r>
            <a:endParaRPr sz="175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DCF412CF-D1FD-2E21-2AE3-FE3AD5E3D694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662345" y="520422"/>
            <a:ext cx="13305600" cy="10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lang="en-US" sz="33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Details: Prompt Chaining and Multi-Step LLM Calls</a:t>
            </a:r>
            <a:endParaRPr sz="3350" b="0" i="0" u="none" strike="noStrike" cap="none"/>
          </a:p>
        </p:txBody>
      </p:sp>
      <p:sp>
        <p:nvSpPr>
          <p:cNvPr id="119" name="Google Shape;119;p16"/>
          <p:cNvSpPr/>
          <p:nvPr/>
        </p:nvSpPr>
        <p:spPr>
          <a:xfrm>
            <a:off x="662345" y="2049899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AI leverages sophisticated prompt chaining to break down complex itinerary generation into manageable steps.</a:t>
            </a:r>
            <a:endParaRPr sz="1450" b="0" i="0" u="none" strike="noStrike" cap="none"/>
          </a:p>
        </p:txBody>
      </p:sp>
      <p:sp>
        <p:nvSpPr>
          <p:cNvPr id="120" name="Google Shape;120;p16"/>
          <p:cNvSpPr/>
          <p:nvPr/>
        </p:nvSpPr>
        <p:spPr>
          <a:xfrm>
            <a:off x="662345" y="2788087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Initial Query:</a:t>
            </a: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User inputs form the first prompt.</a:t>
            </a:r>
            <a:endParaRPr sz="1450" b="0" i="0" u="none" strike="noStrike" cap="none"/>
          </a:p>
        </p:txBody>
      </p:sp>
      <p:sp>
        <p:nvSpPr>
          <p:cNvPr id="121" name="Google Shape;121;p16"/>
          <p:cNvSpPr/>
          <p:nvPr/>
        </p:nvSpPr>
        <p:spPr>
          <a:xfrm>
            <a:off x="662345" y="3138249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Contextualization:</a:t>
            </a: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LLM identifies key themes (e.g., "romantic Paris," "budget Tokyo").</a:t>
            </a:r>
            <a:endParaRPr sz="1450" b="0" i="0" u="none" strike="noStrike" cap="none"/>
          </a:p>
        </p:txBody>
      </p:sp>
      <p:sp>
        <p:nvSpPr>
          <p:cNvPr id="122" name="Google Shape;122;p16"/>
          <p:cNvSpPr/>
          <p:nvPr/>
        </p:nvSpPr>
        <p:spPr>
          <a:xfrm>
            <a:off x="662345" y="3772376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Day-by-Day Breakdown:</a:t>
            </a: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Subsequent prompts generate daily plans, activities, and routes.</a:t>
            </a:r>
            <a:endParaRPr sz="1450" b="0" i="0" u="none" strike="noStrike" cap="none"/>
          </a:p>
        </p:txBody>
      </p:sp>
      <p:sp>
        <p:nvSpPr>
          <p:cNvPr id="123" name="Google Shape;123;p16"/>
          <p:cNvSpPr/>
          <p:nvPr/>
        </p:nvSpPr>
        <p:spPr>
          <a:xfrm>
            <a:off x="662345" y="4406503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Refinement Loops:</a:t>
            </a: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Iterative calls to refine suggestions, ensuring coherence and quality.</a:t>
            </a:r>
            <a:endParaRPr sz="1450" b="0" i="0" u="none" strike="noStrike" cap="none"/>
          </a:p>
        </p:txBody>
      </p:sp>
      <p:sp>
        <p:nvSpPr>
          <p:cNvPr id="124" name="Google Shape;124;p16"/>
          <p:cNvSpPr/>
          <p:nvPr/>
        </p:nvSpPr>
        <p:spPr>
          <a:xfrm>
            <a:off x="662345" y="5040630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lang="en-US" sz="145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lang="en-US" sz="145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Final output combines LLM insights with Google Maps data.</a:t>
            </a:r>
            <a:endParaRPr sz="1450" b="0" i="0" u="none" strike="noStrike" cap="none"/>
          </a:p>
        </p:txBody>
      </p:sp>
      <p:pic>
        <p:nvPicPr>
          <p:cNvPr id="125" name="Google Shape;125;p1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3682" y="2092523"/>
            <a:ext cx="6421995" cy="54403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0EAC54C6-C69C-E82D-69AE-C35CD52065C0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814864" y="640913"/>
            <a:ext cx="13000800" cy="13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Montserrat"/>
              <a:buNone/>
            </a:pPr>
            <a:r>
              <a:rPr lang="en-US" sz="415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UI/UX Design: Creating an Intuitive User Experience</a:t>
            </a:r>
            <a:endParaRPr sz="4150" b="0" i="0" u="none" strike="noStrike" cap="none"/>
          </a:p>
        </p:txBody>
      </p:sp>
      <p:sp>
        <p:nvSpPr>
          <p:cNvPr id="133" name="Google Shape;133;p17"/>
          <p:cNvSpPr/>
          <p:nvPr/>
        </p:nvSpPr>
        <p:spPr>
          <a:xfrm>
            <a:off x="814864" y="2429232"/>
            <a:ext cx="13000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design philosophy centers on simplicity and clarity, ensuring travelers can easily navigate and customize their itineraries.</a:t>
            </a:r>
            <a:endParaRPr sz="1800" b="0" i="0" u="none" strike="noStrike" cap="none"/>
          </a:p>
        </p:txBody>
      </p:sp>
      <p:pic>
        <p:nvPicPr>
          <p:cNvPr id="134" name="Google Shape;134;p1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864" y="304014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814864" y="3913108"/>
            <a:ext cx="27483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Intuitive Navigation</a:t>
            </a:r>
            <a:endParaRPr sz="2050" b="0" i="0" u="none" strike="noStrike" cap="none"/>
          </a:p>
        </p:txBody>
      </p:sp>
      <p:sp>
        <p:nvSpPr>
          <p:cNvPr id="136" name="Google Shape;136;p17"/>
          <p:cNvSpPr/>
          <p:nvPr/>
        </p:nvSpPr>
        <p:spPr>
          <a:xfrm>
            <a:off x="814864" y="438340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Clean layouts and logical flow allow users to quickly input details and access their generated itineraries.</a:t>
            </a:r>
            <a:endParaRPr sz="1800" b="0" i="0" u="none" strike="noStrike" cap="none"/>
          </a:p>
        </p:txBody>
      </p:sp>
      <p:pic>
        <p:nvPicPr>
          <p:cNvPr id="137" name="Google Shape;137;p1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60694" y="304014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7460694" y="3913108"/>
            <a:ext cx="31809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Customization Options</a:t>
            </a:r>
            <a:endParaRPr sz="2050" b="0" i="0" u="none" strike="noStrike" cap="none"/>
          </a:p>
        </p:txBody>
      </p:sp>
      <p:sp>
        <p:nvSpPr>
          <p:cNvPr id="139" name="Google Shape;139;p17"/>
          <p:cNvSpPr/>
          <p:nvPr/>
        </p:nvSpPr>
        <p:spPr>
          <a:xfrm>
            <a:off x="7460694" y="438340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Easy-to-use controls for adjusting activities, dining, and timelines within the generated plan.</a:t>
            </a:r>
            <a:endParaRPr sz="1800" b="0" i="0" u="none" strike="noStrike" cap="none"/>
          </a:p>
        </p:txBody>
      </p:sp>
      <p:pic>
        <p:nvPicPr>
          <p:cNvPr id="140" name="Google Shape;140;p1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4864" y="554712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814864" y="6420088"/>
            <a:ext cx="26457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Visual Itineraries</a:t>
            </a:r>
            <a:endParaRPr sz="2050" b="0" i="0" u="none" strike="noStrike" cap="none"/>
          </a:p>
        </p:txBody>
      </p:sp>
      <p:sp>
        <p:nvSpPr>
          <p:cNvPr id="142" name="Google Shape;142;p17"/>
          <p:cNvSpPr/>
          <p:nvPr/>
        </p:nvSpPr>
        <p:spPr>
          <a:xfrm>
            <a:off x="814864" y="689038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Integrated maps and image suggestions provide a clear visual overview of each day's plan.</a:t>
            </a:r>
            <a:endParaRPr sz="1800" b="0" i="0" u="none" strike="noStrike" cap="none"/>
          </a:p>
        </p:txBody>
      </p:sp>
      <p:pic>
        <p:nvPicPr>
          <p:cNvPr id="143" name="Google Shape;143;p17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60694" y="554712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7460694" y="6420088"/>
            <a:ext cx="2645700" cy="3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lang="en-US" sz="205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  <a:endParaRPr sz="2050" b="0" i="0" u="none" strike="noStrike" cap="none"/>
          </a:p>
        </p:txBody>
      </p:sp>
      <p:sp>
        <p:nvSpPr>
          <p:cNvPr id="145" name="Google Shape;145;p17"/>
          <p:cNvSpPr/>
          <p:nvPr/>
        </p:nvSpPr>
        <p:spPr>
          <a:xfrm>
            <a:off x="7460694" y="689038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Optimized for seamless use on desktop, tablet, and mobile devices, making planning accessible anywhere.</a:t>
            </a:r>
            <a:endParaRPr sz="180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54F95070-F4AE-EE4B-C017-7D0B119840C0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2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627221" y="2734866"/>
            <a:ext cx="114219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lang="en-US" sz="3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 Study: Sample Trip Planning from Start to Finish</a:t>
            </a:r>
            <a:endParaRPr sz="3200" b="0" i="0" u="none" strike="noStrike" cap="none"/>
          </a:p>
        </p:txBody>
      </p:sp>
      <p:sp>
        <p:nvSpPr>
          <p:cNvPr id="154" name="Google Shape;154;p18"/>
          <p:cNvSpPr/>
          <p:nvPr/>
        </p:nvSpPr>
        <p:spPr>
          <a:xfrm>
            <a:off x="627221" y="3692009"/>
            <a:ext cx="2036700" cy="2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lang="en-US" sz="16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Input:</a:t>
            </a:r>
            <a:endParaRPr sz="1600" b="0" i="0" u="none" strike="noStrike" cap="none"/>
          </a:p>
        </p:txBody>
      </p:sp>
      <p:sp>
        <p:nvSpPr>
          <p:cNvPr id="155" name="Google Shape;155;p18"/>
          <p:cNvSpPr/>
          <p:nvPr/>
        </p:nvSpPr>
        <p:spPr>
          <a:xfrm>
            <a:off x="627221" y="4125754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City: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Rome</a:t>
            </a:r>
            <a:endParaRPr sz="1400" b="0" i="0" u="none" strike="noStrike" cap="none"/>
          </a:p>
        </p:txBody>
      </p:sp>
      <p:sp>
        <p:nvSpPr>
          <p:cNvPr id="156" name="Google Shape;156;p18"/>
          <p:cNvSpPr/>
          <p:nvPr/>
        </p:nvSpPr>
        <p:spPr>
          <a:xfrm>
            <a:off x="627221" y="455568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Budget: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Mid-range</a:t>
            </a:r>
            <a:endParaRPr sz="1400" b="0" i="0" u="none" strike="noStrike" cap="none"/>
          </a:p>
        </p:txBody>
      </p:sp>
      <p:sp>
        <p:nvSpPr>
          <p:cNvPr id="157" name="Google Shape;157;p18"/>
          <p:cNvSpPr/>
          <p:nvPr/>
        </p:nvSpPr>
        <p:spPr>
          <a:xfrm>
            <a:off x="627221" y="498562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Days: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400" b="0" i="0" u="none" strike="noStrike" cap="none"/>
          </a:p>
        </p:txBody>
      </p:sp>
      <p:sp>
        <p:nvSpPr>
          <p:cNvPr id="158" name="Google Shape;158;p18"/>
          <p:cNvSpPr/>
          <p:nvPr/>
        </p:nvSpPr>
        <p:spPr>
          <a:xfrm>
            <a:off x="627221" y="541555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Preferences: </a:t>
            </a:r>
            <a:r>
              <a:rPr lang="en-US" sz="14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History, Food, Art</a:t>
            </a:r>
            <a:endParaRPr sz="1400" b="0" i="0" u="none" strike="noStrike" cap="none"/>
          </a:p>
        </p:txBody>
      </p:sp>
      <p:sp>
        <p:nvSpPr>
          <p:cNvPr id="159" name="Google Shape;159;p18"/>
          <p:cNvSpPr/>
          <p:nvPr/>
        </p:nvSpPr>
        <p:spPr>
          <a:xfrm>
            <a:off x="7533681" y="3437609"/>
            <a:ext cx="3155338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lang="en-US" sz="16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Generated Itinerary (Excerpt):</a:t>
            </a:r>
            <a:endParaRPr sz="1600" b="0" i="0" u="none" strike="noStrike" cap="none" dirty="0"/>
          </a:p>
        </p:txBody>
      </p:sp>
      <p:sp>
        <p:nvSpPr>
          <p:cNvPr id="160" name="Google Shape;160;p18"/>
          <p:cNvSpPr/>
          <p:nvPr/>
        </p:nvSpPr>
        <p:spPr>
          <a:xfrm>
            <a:off x="7533681" y="4125754"/>
            <a:ext cx="6477238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 1: Ancient Wonders</a:t>
            </a:r>
            <a:endParaRPr sz="1400" b="0" i="0" u="none" strike="noStrike" cap="none" dirty="0"/>
          </a:p>
        </p:txBody>
      </p:sp>
      <p:sp>
        <p:nvSpPr>
          <p:cNvPr id="161" name="Google Shape;161;p18"/>
          <p:cNvSpPr/>
          <p:nvPr/>
        </p:nvSpPr>
        <p:spPr>
          <a:xfrm>
            <a:off x="7541419" y="455568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Morning: Colosseum &amp; Roman Forum (guided tour)</a:t>
            </a:r>
            <a:endParaRPr sz="1400" b="0" i="0" u="none" strike="noStrike" cap="none"/>
          </a:p>
        </p:txBody>
      </p:sp>
      <p:sp>
        <p:nvSpPr>
          <p:cNvPr id="162" name="Google Shape;162;p18"/>
          <p:cNvSpPr/>
          <p:nvPr/>
        </p:nvSpPr>
        <p:spPr>
          <a:xfrm>
            <a:off x="7541419" y="4887039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Lunch: Trattoria near Pantheon (authentic Roman)</a:t>
            </a:r>
            <a:endParaRPr sz="1400" b="0" i="0" u="none" strike="noStrike" cap="none"/>
          </a:p>
        </p:txBody>
      </p:sp>
      <p:sp>
        <p:nvSpPr>
          <p:cNvPr id="163" name="Google Shape;163;p18"/>
          <p:cNvSpPr/>
          <p:nvPr/>
        </p:nvSpPr>
        <p:spPr>
          <a:xfrm>
            <a:off x="7541419" y="5218390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Afternoon: Pantheon &amp; Piazza Navona</a:t>
            </a:r>
            <a:endParaRPr sz="1400" b="0" i="0" u="none" strike="noStrike" cap="none"/>
          </a:p>
        </p:txBody>
      </p:sp>
      <p:sp>
        <p:nvSpPr>
          <p:cNvPr id="164" name="Google Shape;164;p18"/>
          <p:cNvSpPr/>
          <p:nvPr/>
        </p:nvSpPr>
        <p:spPr>
          <a:xfrm>
            <a:off x="7541419" y="5549741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Evening: Dinner in Trastevere, explore charming alleys</a:t>
            </a:r>
            <a:endParaRPr sz="1400" b="0" i="0" u="none" strike="noStrike" cap="none"/>
          </a:p>
        </p:txBody>
      </p:sp>
      <p:sp>
        <p:nvSpPr>
          <p:cNvPr id="165" name="Google Shape;165;p18"/>
          <p:cNvSpPr/>
          <p:nvPr/>
        </p:nvSpPr>
        <p:spPr>
          <a:xfrm>
            <a:off x="7541419" y="5965162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 2: Vatican &amp; Baroque Art</a:t>
            </a:r>
            <a:endParaRPr sz="1400" b="0" i="0" u="none" strike="noStrike" cap="none"/>
          </a:p>
        </p:txBody>
      </p:sp>
      <p:sp>
        <p:nvSpPr>
          <p:cNvPr id="166" name="Google Shape;166;p18"/>
          <p:cNvSpPr/>
          <p:nvPr/>
        </p:nvSpPr>
        <p:spPr>
          <a:xfrm>
            <a:off x="7541419" y="6409611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Morning: Vatican Museums &amp; St. Peter's Basilica</a:t>
            </a:r>
            <a:endParaRPr sz="1400" b="0" i="0" u="none" strike="noStrike" cap="none"/>
          </a:p>
        </p:txBody>
      </p:sp>
      <p:sp>
        <p:nvSpPr>
          <p:cNvPr id="167" name="Google Shape;167;p18"/>
          <p:cNvSpPr/>
          <p:nvPr/>
        </p:nvSpPr>
        <p:spPr>
          <a:xfrm>
            <a:off x="7541419" y="6740962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Lunch: Pizza al taglio near Vatican</a:t>
            </a:r>
            <a:endParaRPr sz="1400" b="0" i="0" u="none" strike="noStrike" cap="none"/>
          </a:p>
        </p:txBody>
      </p:sp>
      <p:sp>
        <p:nvSpPr>
          <p:cNvPr id="168" name="Google Shape;168;p18"/>
          <p:cNvSpPr/>
          <p:nvPr/>
        </p:nvSpPr>
        <p:spPr>
          <a:xfrm>
            <a:off x="7541419" y="707231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Afternoon: Castel Sant'Angelo &amp; Ponte Sant'Angelo</a:t>
            </a:r>
            <a:endParaRPr sz="1400" b="0" i="0" u="none" strike="noStrike" cap="none"/>
          </a:p>
        </p:txBody>
      </p:sp>
      <p:sp>
        <p:nvSpPr>
          <p:cNvPr id="169" name="Google Shape;169;p18"/>
          <p:cNvSpPr/>
          <p:nvPr/>
        </p:nvSpPr>
        <p:spPr>
          <a:xfrm>
            <a:off x="7541419" y="740366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Evening: Trevi Fountain &amp; Spanish Steps, gelato break</a:t>
            </a:r>
            <a:endParaRPr sz="1400" b="0" i="0" u="none" strike="noStrike" cap="none"/>
          </a:p>
        </p:txBody>
      </p:sp>
      <p:sp>
        <p:nvSpPr>
          <p:cNvPr id="2" name="Google Shape;198;p19">
            <a:extLst>
              <a:ext uri="{FF2B5EF4-FFF2-40B4-BE49-F238E27FC236}">
                <a16:creationId xmlns:a16="http://schemas.microsoft.com/office/drawing/2014/main" id="{9E0AFC09-F822-4F3D-6BF9-7698EFE24FAF}"/>
              </a:ext>
            </a:extLst>
          </p:cNvPr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863798" y="915591"/>
            <a:ext cx="12902700" cy="14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Solutions: Overcoming Technical Hurdles</a:t>
            </a:r>
            <a:endParaRPr sz="4400" b="0" i="0" u="none" strike="noStrike" cap="none"/>
          </a:p>
        </p:txBody>
      </p:sp>
      <p:sp>
        <p:nvSpPr>
          <p:cNvPr id="177" name="Google Shape;177;p19"/>
          <p:cNvSpPr/>
          <p:nvPr/>
        </p:nvSpPr>
        <p:spPr>
          <a:xfrm>
            <a:off x="863798" y="3181945"/>
            <a:ext cx="4136400" cy="4132200"/>
          </a:xfrm>
          <a:prstGeom prst="roundRect">
            <a:avLst>
              <a:gd name="adj" fmla="val 3541"/>
            </a:avLst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78" name="Google Shape;178;p19"/>
          <p:cNvSpPr/>
          <p:nvPr/>
        </p:nvSpPr>
        <p:spPr>
          <a:xfrm>
            <a:off x="863798" y="3151465"/>
            <a:ext cx="4136400" cy="12180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79" name="Google Shape;179;p19"/>
          <p:cNvSpPr/>
          <p:nvPr/>
        </p:nvSpPr>
        <p:spPr>
          <a:xfrm>
            <a:off x="2561689" y="2811780"/>
            <a:ext cx="740400" cy="74040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pic>
        <p:nvPicPr>
          <p:cNvPr id="180" name="Google Shape;180;p1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3860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1141095" y="3798927"/>
            <a:ext cx="280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Data Accuracy</a:t>
            </a:r>
            <a:endParaRPr sz="2200" b="0" i="0" u="none" strike="noStrike" cap="none"/>
          </a:p>
        </p:txBody>
      </p:sp>
      <p:sp>
        <p:nvSpPr>
          <p:cNvPr id="182" name="Google Shape;182;p19"/>
          <p:cNvSpPr/>
          <p:nvPr/>
        </p:nvSpPr>
        <p:spPr>
          <a:xfrm>
            <a:off x="1141095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Ensuring LLM outputs are factually correct and current for locations and recommendations.</a:t>
            </a:r>
            <a:endParaRPr sz="1900" b="0" i="0" u="none" strike="noStrike" cap="none"/>
          </a:p>
        </p:txBody>
      </p:sp>
      <p:sp>
        <p:nvSpPr>
          <p:cNvPr id="183" name="Google Shape;183;p19"/>
          <p:cNvSpPr/>
          <p:nvPr/>
        </p:nvSpPr>
        <p:spPr>
          <a:xfrm>
            <a:off x="1141095" y="5556052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Implement robust validation against Google Maps and reputable travel databases.</a:t>
            </a:r>
            <a:endParaRPr sz="1900" b="0" i="0" u="none" strike="noStrike" cap="none"/>
          </a:p>
        </p:txBody>
      </p:sp>
      <p:sp>
        <p:nvSpPr>
          <p:cNvPr id="184" name="Google Shape;184;p19"/>
          <p:cNvSpPr/>
          <p:nvPr/>
        </p:nvSpPr>
        <p:spPr>
          <a:xfrm>
            <a:off x="5246965" y="3181945"/>
            <a:ext cx="4136400" cy="4132200"/>
          </a:xfrm>
          <a:prstGeom prst="roundRect">
            <a:avLst>
              <a:gd name="adj" fmla="val 3541"/>
            </a:avLst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85" name="Google Shape;185;p19"/>
          <p:cNvSpPr/>
          <p:nvPr/>
        </p:nvSpPr>
        <p:spPr>
          <a:xfrm>
            <a:off x="5246965" y="3151465"/>
            <a:ext cx="4136400" cy="12180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86" name="Google Shape;186;p19"/>
          <p:cNvSpPr/>
          <p:nvPr/>
        </p:nvSpPr>
        <p:spPr>
          <a:xfrm>
            <a:off x="6944856" y="2811780"/>
            <a:ext cx="740400" cy="74040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pic>
        <p:nvPicPr>
          <p:cNvPr id="187" name="Google Shape;187;p19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67027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/>
          <p:nvPr/>
        </p:nvSpPr>
        <p:spPr>
          <a:xfrm>
            <a:off x="5524262" y="3798927"/>
            <a:ext cx="28050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Response Time</a:t>
            </a:r>
            <a:endParaRPr sz="2200" b="0" i="0" u="none" strike="noStrike" cap="none"/>
          </a:p>
        </p:txBody>
      </p:sp>
      <p:sp>
        <p:nvSpPr>
          <p:cNvPr id="189" name="Google Shape;189;p19"/>
          <p:cNvSpPr/>
          <p:nvPr/>
        </p:nvSpPr>
        <p:spPr>
          <a:xfrm>
            <a:off x="5524262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Minimizing latency for complex multi-step LLM calls to provide a smooth user experience.</a:t>
            </a:r>
            <a:endParaRPr sz="1900" b="0" i="0" u="none" strike="noStrike" cap="none"/>
          </a:p>
        </p:txBody>
      </p:sp>
      <p:sp>
        <p:nvSpPr>
          <p:cNvPr id="190" name="Google Shape;190;p19"/>
          <p:cNvSpPr/>
          <p:nvPr/>
        </p:nvSpPr>
        <p:spPr>
          <a:xfrm>
            <a:off x="5524262" y="5556052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Optimize API calls, leverage caching, and explore parallel processing for prompts.</a:t>
            </a:r>
            <a:endParaRPr sz="1900" b="0" i="0" u="none" strike="noStrike" cap="none"/>
          </a:p>
        </p:txBody>
      </p:sp>
      <p:sp>
        <p:nvSpPr>
          <p:cNvPr id="191" name="Google Shape;191;p19"/>
          <p:cNvSpPr/>
          <p:nvPr/>
        </p:nvSpPr>
        <p:spPr>
          <a:xfrm>
            <a:off x="9630132" y="3181945"/>
            <a:ext cx="4136400" cy="4132200"/>
          </a:xfrm>
          <a:prstGeom prst="roundRect">
            <a:avLst>
              <a:gd name="adj" fmla="val 3541"/>
            </a:avLst>
          </a:prstGeom>
          <a:solidFill>
            <a:srgbClr val="11121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92" name="Google Shape;192;p19"/>
          <p:cNvSpPr/>
          <p:nvPr/>
        </p:nvSpPr>
        <p:spPr>
          <a:xfrm>
            <a:off x="9630132" y="3151465"/>
            <a:ext cx="4136400" cy="121800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sp>
        <p:nvSpPr>
          <p:cNvPr id="193" name="Google Shape;193;p19"/>
          <p:cNvSpPr/>
          <p:nvPr/>
        </p:nvSpPr>
        <p:spPr>
          <a:xfrm>
            <a:off x="11328023" y="2811780"/>
            <a:ext cx="740400" cy="740400"/>
          </a:xfrm>
          <a:prstGeom prst="roundRect">
            <a:avLst>
              <a:gd name="adj" fmla="val 12349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endParaRPr sz="1800" b="0" i="0" u="none" strike="noStrike" cap="none"/>
          </a:p>
        </p:txBody>
      </p:sp>
      <p:pic>
        <p:nvPicPr>
          <p:cNvPr id="194" name="Google Shape;194;p19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50194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9907429" y="3798927"/>
            <a:ext cx="3033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lang="en-US" sz="2200" b="1" i="0" u="none" strike="noStrike" cap="non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Nuance &amp; Ambiguity</a:t>
            </a:r>
            <a:endParaRPr sz="2200" b="0" i="0" u="none" strike="noStrike" cap="none"/>
          </a:p>
        </p:txBody>
      </p:sp>
      <p:sp>
        <p:nvSpPr>
          <p:cNvPr id="196" name="Google Shape;196;p19"/>
          <p:cNvSpPr/>
          <p:nvPr/>
        </p:nvSpPr>
        <p:spPr>
          <a:xfrm>
            <a:off x="9907429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Handling subjective user preferences and ambiguous inputs effectively.</a:t>
            </a:r>
            <a:endParaRPr sz="1900" b="0" i="0" u="none" strike="noStrike" cap="none"/>
          </a:p>
        </p:txBody>
      </p:sp>
      <p:sp>
        <p:nvSpPr>
          <p:cNvPr id="197" name="Google Shape;197;p19"/>
          <p:cNvSpPr/>
          <p:nvPr/>
        </p:nvSpPr>
        <p:spPr>
          <a:xfrm>
            <a:off x="9907429" y="5556052"/>
            <a:ext cx="3581700" cy="14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Implement user feedback loops and fine-tune LLM models with diverse travel scenarios.</a:t>
            </a:r>
            <a:endParaRPr sz="1900" b="0" i="0" u="none" strike="noStrike" cap="none"/>
          </a:p>
        </p:txBody>
      </p:sp>
      <p:sp>
        <p:nvSpPr>
          <p:cNvPr id="198" name="Google Shape;198;p19"/>
          <p:cNvSpPr/>
          <p:nvPr/>
        </p:nvSpPr>
        <p:spPr>
          <a:xfrm>
            <a:off x="12339519" y="7718874"/>
            <a:ext cx="2270191" cy="496212"/>
          </a:xfrm>
          <a:prstGeom prst="rect">
            <a:avLst/>
          </a:prstGeom>
          <a:solidFill>
            <a:srgbClr val="111213"/>
          </a:solidFill>
          <a:ln w="9525" cap="flat" cmpd="sng">
            <a:solidFill>
              <a:srgbClr val="1112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863798" y="1204913"/>
            <a:ext cx="7416403" cy="1402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lang="en-US" sz="4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 and Future Enhancements</a:t>
            </a:r>
            <a:endParaRPr sz="4400" b="0" i="0" u="none" strike="noStrike" cap="none"/>
          </a:p>
        </p:txBody>
      </p:sp>
      <p:sp>
        <p:nvSpPr>
          <p:cNvPr id="206" name="Google Shape;206;p20"/>
          <p:cNvSpPr/>
          <p:nvPr/>
        </p:nvSpPr>
        <p:spPr>
          <a:xfrm>
            <a:off x="863798" y="2977634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User Accounts &amp; Saving: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Allow users to save, edit, and share itineraries.</a:t>
            </a:r>
            <a:endParaRPr sz="1900" b="0" i="0" u="none" strike="noStrike" cap="none"/>
          </a:p>
        </p:txBody>
      </p:sp>
      <p:sp>
        <p:nvSpPr>
          <p:cNvPr id="207" name="Google Shape;207;p20"/>
          <p:cNvSpPr/>
          <p:nvPr/>
        </p:nvSpPr>
        <p:spPr>
          <a:xfrm>
            <a:off x="863798" y="3804285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Real-time Updates: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Integrate live data for events, weather, and transport delays.</a:t>
            </a:r>
            <a:endParaRPr sz="1900" b="0" i="0" u="none" strike="noStrike" cap="none"/>
          </a:p>
        </p:txBody>
      </p:sp>
      <p:sp>
        <p:nvSpPr>
          <p:cNvPr id="208" name="Google Shape;208;p20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Booking Integrations: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Partner with flight, hotel, and activity booking platforms.</a:t>
            </a:r>
            <a:endParaRPr sz="1900" b="0" i="0" u="none" strike="noStrike" cap="none"/>
          </a:p>
        </p:txBody>
      </p:sp>
      <p:sp>
        <p:nvSpPr>
          <p:cNvPr id="209" name="Google Shape;209;p20"/>
          <p:cNvSpPr/>
          <p:nvPr/>
        </p:nvSpPr>
        <p:spPr>
          <a:xfrm>
            <a:off x="863798" y="5457587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Multi-Modal Planning: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Support planning for car rentals, train journeys, and more.</a:t>
            </a:r>
            <a:endParaRPr sz="1900" b="0" i="0" u="none" strike="noStrike" cap="none"/>
          </a:p>
        </p:txBody>
      </p:sp>
      <p:sp>
        <p:nvSpPr>
          <p:cNvPr id="210" name="Google Shape;210;p20"/>
          <p:cNvSpPr/>
          <p:nvPr/>
        </p:nvSpPr>
        <p:spPr>
          <a:xfrm>
            <a:off x="863798" y="6284238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lang="en-US" sz="1900" b="1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Voice Interface:</a:t>
            </a:r>
            <a:r>
              <a:rPr lang="en-US" sz="1900" b="0" i="0" u="none" strike="noStrike" cap="non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Enable hands-free itinerary generation and modification.</a:t>
            </a:r>
            <a:endParaRPr sz="1900" b="0" i="0" u="none" strike="noStrike" cap="non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798</Words>
  <Application>Microsoft Office PowerPoint</Application>
  <PresentationFormat>Custom</PresentationFormat>
  <Paragraphs>86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Source Sans 3</vt:lpstr>
      <vt:lpstr>Calibri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KUMAR GAURAV</cp:lastModifiedBy>
  <cp:revision>1</cp:revision>
  <dcterms:modified xsi:type="dcterms:W3CDTF">2025-08-26T02:06:04Z</dcterms:modified>
</cp:coreProperties>
</file>